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87" r:id="rId4"/>
    <p:sldId id="988" r:id="rId5"/>
    <p:sldId id="989" r:id="rId6"/>
    <p:sldId id="990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099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weekends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04" y="1052736"/>
            <a:ext cx="11495405" cy="5410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286481"/>
              </p:ext>
            </p:extLst>
          </p:nvPr>
        </p:nvGraphicFramePr>
        <p:xfrm>
          <a:off x="369029" y="1548246"/>
          <a:ext cx="11473879" cy="3488480"/>
        </p:xfrm>
        <a:graphic>
          <a:graphicData uri="http://schemas.openxmlformats.org/drawingml/2006/table">
            <a:tbl>
              <a:tblPr firstRow="1" firstCol="1" bandRow="1"/>
              <a:tblGrid>
                <a:gridCol w="1045657">
                  <a:extLst>
                    <a:ext uri="{9D8B030D-6E8A-4147-A177-3AD203B41FA5}">
                      <a16:colId xmlns:a16="http://schemas.microsoft.com/office/drawing/2014/main" val="378254454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3644568"/>
                    </a:ext>
                  </a:extLst>
                </a:gridCol>
                <a:gridCol w="9564126">
                  <a:extLst>
                    <a:ext uri="{9D8B030D-6E8A-4147-A177-3AD203B41FA5}">
                      <a16:colId xmlns:a16="http://schemas.microsoft.com/office/drawing/2014/main" val="2061539075"/>
                    </a:ext>
                  </a:extLst>
                </a:gridCol>
              </a:tblGrid>
              <a:tr h="5087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/z/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084894"/>
                  </a:ext>
                </a:extLst>
              </a:tr>
              <a:tr h="1091322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拜访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参观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经常，常常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总是，一直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有时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那里</a:t>
                      </a: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696961"/>
                  </a:ext>
                </a:extLst>
              </a:tr>
              <a:tr h="1568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grandparent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祖父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祖母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外祖父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外祖母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聊天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Internet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网络，互联网</a:t>
                      </a:r>
                    </a:p>
                  </a:txBody>
                  <a:tcPr marL="6044" marR="6044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508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04" y="1052736"/>
            <a:ext cx="11495405" cy="5410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607152"/>
              </p:ext>
            </p:extLst>
          </p:nvPr>
        </p:nvGraphicFramePr>
        <p:xfrm>
          <a:off x="347504" y="1572357"/>
          <a:ext cx="1149540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69897">
                  <a:extLst>
                    <a:ext uri="{9D8B030D-6E8A-4147-A177-3AD203B41FA5}">
                      <a16:colId xmlns:a16="http://schemas.microsoft.com/office/drawing/2014/main" val="2404193026"/>
                    </a:ext>
                  </a:extLst>
                </a:gridCol>
                <a:gridCol w="10425508">
                  <a:extLst>
                    <a:ext uri="{9D8B030D-6E8A-4147-A177-3AD203B41FA5}">
                      <a16:colId xmlns:a16="http://schemas.microsoft.com/office/drawing/2014/main" val="3536073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weekends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在周末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grandparents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拜访我的祖父母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一起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Internet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在网上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聊天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dancing lessons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上舞蹈课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a kite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放风筝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to the cinema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去看电影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have a picnic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野餐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a lot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吃很多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come out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swimming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去游泳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 fat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get out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出来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like picnics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喜欢野餐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715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94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04" y="980728"/>
            <a:ext cx="11495405" cy="5410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10460"/>
              </p:ext>
            </p:extLst>
          </p:nvPr>
        </p:nvGraphicFramePr>
        <p:xfrm>
          <a:off x="354754" y="1508894"/>
          <a:ext cx="11488155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771900">
                  <a:extLst>
                    <a:ext uri="{9D8B030D-6E8A-4147-A177-3AD203B41FA5}">
                      <a16:colId xmlns:a16="http://schemas.microsoft.com/office/drawing/2014/main" val="2851874392"/>
                    </a:ext>
                  </a:extLst>
                </a:gridCol>
                <a:gridCol w="10716255">
                  <a:extLst>
                    <a:ext uri="{9D8B030D-6E8A-4147-A177-3AD203B41FA5}">
                      <a16:colId xmlns:a16="http://schemas.microsoft.com/office/drawing/2014/main" val="127166492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—What do you do at weekends, Su Hai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？苏海，你在周末做什么？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usually visit my grandparents.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我通常看望我的祖父母。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I usually chat with them on the Internet at weekends.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在周末我通常和他们在网上聊天。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—What does Helen do at weekends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？海伦在周末做什么？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—She always has dancing lessons. She sometimes goes to the cinema with her friends.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她总是上舞蹈课。有时她和她的朋友们一起去看电影。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317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02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04" y="1052736"/>
            <a:ext cx="11495405" cy="5410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288606"/>
              </p:ext>
            </p:extLst>
          </p:nvPr>
        </p:nvGraphicFramePr>
        <p:xfrm>
          <a:off x="347504" y="1593757"/>
          <a:ext cx="11495405" cy="4719892"/>
        </p:xfrm>
        <a:graphic>
          <a:graphicData uri="http://schemas.openxmlformats.org/drawingml/2006/table">
            <a:tbl>
              <a:tblPr firstRow="1" firstCol="1" bandRow="1"/>
              <a:tblGrid>
                <a:gridCol w="563126">
                  <a:extLst>
                    <a:ext uri="{9D8B030D-6E8A-4147-A177-3AD203B41FA5}">
                      <a16:colId xmlns:a16="http://schemas.microsoft.com/office/drawing/2014/main" val="2387105852"/>
                    </a:ext>
                  </a:extLst>
                </a:gridCol>
                <a:gridCol w="10932279">
                  <a:extLst>
                    <a:ext uri="{9D8B030D-6E8A-4147-A177-3AD203B41FA5}">
                      <a16:colId xmlns:a16="http://schemas.microsoft.com/office/drawing/2014/main" val="531326101"/>
                    </a:ext>
                  </a:extLst>
                </a:gridCol>
              </a:tblGrid>
              <a:tr h="34914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含有实义动词的一般现在时：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肯定句的基本结构为：主语＋动词原形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动词第三人称单数形式＋其他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当主语是第三人称单数时，动词要用其第三人称单数形式。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often go to the park at weekends.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我在周末经常去公园。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 chats with his friends on the Internet every day.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迈克每天和朋友在网上聊天。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一般疑问句的基本结构为：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在主语是第三人称单数的一般疑问句中，要借助助动词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来提问，此时行为动词要用动词原形。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—Does he always fly a kite at weekends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？他总是在周末放风筝吗？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he does.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是的，他是。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 No, he doesn’t.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不，他不是。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特殊疑问句的基本结构为：特殊疑问词＋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does he do at weekends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？他在周末的时候做什么？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—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sometimes goes to the cinema.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他有时去看电影。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周末浇花。</a:t>
                      </a:r>
                    </a:p>
                  </a:txBody>
                  <a:tcPr marL="16838" marR="16838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60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04" y="1052736"/>
            <a:ext cx="11495405" cy="5410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74021"/>
              </p:ext>
            </p:extLst>
          </p:nvPr>
        </p:nvGraphicFramePr>
        <p:xfrm>
          <a:off x="356049" y="1576665"/>
          <a:ext cx="11486859" cy="4358640"/>
        </p:xfrm>
        <a:graphic>
          <a:graphicData uri="http://schemas.openxmlformats.org/drawingml/2006/table">
            <a:tbl>
              <a:tblPr firstRow="1" firstCol="1" bandRow="1"/>
              <a:tblGrid>
                <a:gridCol w="856397">
                  <a:extLst>
                    <a:ext uri="{9D8B030D-6E8A-4147-A177-3AD203B41FA5}">
                      <a16:colId xmlns:a16="http://schemas.microsoft.com/office/drawing/2014/main" val="2387105852"/>
                    </a:ext>
                  </a:extLst>
                </a:gridCol>
                <a:gridCol w="10630462">
                  <a:extLst>
                    <a:ext uri="{9D8B030D-6E8A-4147-A177-3AD203B41FA5}">
                      <a16:colId xmlns:a16="http://schemas.microsoft.com/office/drawing/2014/main" val="531326101"/>
                    </a:ext>
                  </a:extLst>
                </a:gridCol>
              </a:tblGrid>
              <a:tr h="34914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BED8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频率副词的用法：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频率副词通常用于一般现在时中，常放在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动词之后，实义动词之前。它们的频率由高到低依次为：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usually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often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sometimes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never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从不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频率副词在句中的位置：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放在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动词、情态动词或助动词之后。例句：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am usually at home at weekends.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我周末通常在家。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放在实义动词之前。例句：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often go to the cinema on Sunday.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我们经常在星期日去看电影。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表强调时可放在句首。例句：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 she waters flowers at weekends.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她有时在周末浇花。</a:t>
                      </a:r>
                    </a:p>
                  </a:txBody>
                  <a:tcPr marL="16838" marR="16838" marT="0" marB="0" anchor="ctr">
                    <a:lnL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656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56234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538</Words>
  <Application>Microsoft Office PowerPoint</Application>
  <PresentationFormat>自定义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339</cp:revision>
  <dcterms:created xsi:type="dcterms:W3CDTF">2020-11-06T05:24:00Z</dcterms:created>
  <dcterms:modified xsi:type="dcterms:W3CDTF">2025-05-27T01:42:07Z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